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pen Sauce" charset="1" panose="00000500000000000000"/>
      <p:regular r:id="rId16"/>
    </p:embeddedFont>
    <p:embeddedFont>
      <p:font typeface="Open Sauce Bold" charset="1" panose="00000800000000000000"/>
      <p:regular r:id="rId17"/>
    </p:embeddedFont>
    <p:embeddedFont>
      <p:font typeface="Open Sauce Light" charset="1" panose="00000400000000000000"/>
      <p:regular r:id="rId18"/>
    </p:embeddedFont>
    <p:embeddedFont>
      <p:font typeface="Open Sauce Medium" charset="1" panose="000006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2.png" Type="http://schemas.openxmlformats.org/officeDocument/2006/relationships/image"/><Relationship Id="rId11" Target="../media/image33.svg" Type="http://schemas.openxmlformats.org/officeDocument/2006/relationships/image"/><Relationship Id="rId2" Target="../media/image27.png" Type="http://schemas.openxmlformats.org/officeDocument/2006/relationships/image"/><Relationship Id="rId3" Target="../media/image13.png" Type="http://schemas.openxmlformats.org/officeDocument/2006/relationships/image"/><Relationship Id="rId4" Target="../media/image2.png" Type="http://schemas.openxmlformats.org/officeDocument/2006/relationships/image"/><Relationship Id="rId5" Target="../media/image28.png" Type="http://schemas.openxmlformats.org/officeDocument/2006/relationships/image"/><Relationship Id="rId6" Target="../media/image29.png" Type="http://schemas.openxmlformats.org/officeDocument/2006/relationships/image"/><Relationship Id="rId7" Target="../media/image8.png" Type="http://schemas.openxmlformats.org/officeDocument/2006/relationships/image"/><Relationship Id="rId8" Target="../media/image30.png" Type="http://schemas.openxmlformats.org/officeDocument/2006/relationships/image"/><Relationship Id="rId9" Target="../media/image3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Relationship Id="rId5" Target="../media/image6.jpe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Relationship Id="rId6" Target="../media/image18.svg" Type="http://schemas.openxmlformats.org/officeDocument/2006/relationships/image"/><Relationship Id="rId7" Target="../media/image19.png" Type="http://schemas.openxmlformats.org/officeDocument/2006/relationships/image"/><Relationship Id="rId8" Target="../media/image2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jpe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Relationship Id="rId6" Target="../media/image25.png" Type="http://schemas.openxmlformats.org/officeDocument/2006/relationships/image"/><Relationship Id="rId7" Target="../media/image2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5153080"/>
            <a:ext cx="18284226" cy="17451812"/>
            <a:chOff x="0" y="0"/>
            <a:chExt cx="24378969" cy="232690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3792304"/>
              <a:ext cx="22444209" cy="19476779"/>
            </a:xfrm>
            <a:custGeom>
              <a:avLst/>
              <a:gdLst/>
              <a:ahLst/>
              <a:cxnLst/>
              <a:rect r="r" b="b" t="t" l="l"/>
              <a:pathLst>
                <a:path h="19476779" w="22444209">
                  <a:moveTo>
                    <a:pt x="0" y="0"/>
                  </a:moveTo>
                  <a:lnTo>
                    <a:pt x="22444209" y="0"/>
                  </a:lnTo>
                  <a:lnTo>
                    <a:pt x="22444209" y="19476779"/>
                  </a:lnTo>
                  <a:lnTo>
                    <a:pt x="0" y="194767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8045" t="0" r="-804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-9325666">
              <a:off x="8069806" y="2741620"/>
              <a:ext cx="15134311" cy="8946472"/>
            </a:xfrm>
            <a:custGeom>
              <a:avLst/>
              <a:gdLst/>
              <a:ahLst/>
              <a:cxnLst/>
              <a:rect r="r" b="b" t="t" l="l"/>
              <a:pathLst>
                <a:path h="8946472" w="15134311">
                  <a:moveTo>
                    <a:pt x="0" y="0"/>
                  </a:moveTo>
                  <a:lnTo>
                    <a:pt x="15134310" y="0"/>
                  </a:lnTo>
                  <a:lnTo>
                    <a:pt x="15134310" y="8946472"/>
                  </a:lnTo>
                  <a:lnTo>
                    <a:pt x="0" y="89464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0176" t="0" r="-10176" b="-105391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87937" y="3017837"/>
            <a:ext cx="16512126" cy="4079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Presentación Etapa 1 Proyecto Capstone</a:t>
            </a:r>
          </a:p>
          <a:p>
            <a:pPr algn="ctr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Portafolio de Título Ingeniería en Informática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559518"/>
            <a:ext cx="4906866" cy="1208316"/>
            <a:chOff x="0" y="0"/>
            <a:chExt cx="4483255" cy="11040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83227" cy="1104011"/>
            </a:xfrm>
            <a:custGeom>
              <a:avLst/>
              <a:gdLst/>
              <a:ahLst/>
              <a:cxnLst/>
              <a:rect r="r" b="b" t="t" l="l"/>
              <a:pathLst>
                <a:path h="1104011" w="4483227">
                  <a:moveTo>
                    <a:pt x="0" y="0"/>
                  </a:moveTo>
                  <a:lnTo>
                    <a:pt x="4483227" y="0"/>
                  </a:lnTo>
                  <a:lnTo>
                    <a:pt x="4483227" y="1104011"/>
                  </a:lnTo>
                  <a:lnTo>
                    <a:pt x="0" y="11040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31" t="0" r="-32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1792016" y="5146282"/>
            <a:ext cx="10257527" cy="0"/>
          </a:xfrm>
          <a:prstGeom prst="line">
            <a:avLst/>
          </a:prstGeom>
          <a:ln cap="rnd" w="9525">
            <a:solidFill>
              <a:srgbClr val="000000">
                <a:alpha val="2980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075490" y="7469740"/>
            <a:ext cx="2757659" cy="2495681"/>
          </a:xfrm>
          <a:custGeom>
            <a:avLst/>
            <a:gdLst/>
            <a:ahLst/>
            <a:cxnLst/>
            <a:rect r="r" b="b" t="t" l="l"/>
            <a:pathLst>
              <a:path h="2495681" w="2757659">
                <a:moveTo>
                  <a:pt x="0" y="0"/>
                </a:moveTo>
                <a:lnTo>
                  <a:pt x="2757659" y="0"/>
                </a:lnTo>
                <a:lnTo>
                  <a:pt x="2757659" y="2495681"/>
                </a:lnTo>
                <a:lnTo>
                  <a:pt x="0" y="2495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7155457"/>
            <a:ext cx="2930792" cy="2102843"/>
          </a:xfrm>
          <a:custGeom>
            <a:avLst/>
            <a:gdLst/>
            <a:ahLst/>
            <a:cxnLst/>
            <a:rect r="r" b="b" t="t" l="l"/>
            <a:pathLst>
              <a:path h="2102843" w="2930792">
                <a:moveTo>
                  <a:pt x="0" y="0"/>
                </a:moveTo>
                <a:lnTo>
                  <a:pt x="2930792" y="0"/>
                </a:lnTo>
                <a:lnTo>
                  <a:pt x="2930792" y="2102843"/>
                </a:lnTo>
                <a:lnTo>
                  <a:pt x="0" y="2102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500513" y="513764"/>
            <a:ext cx="2448582" cy="2470196"/>
          </a:xfrm>
          <a:custGeom>
            <a:avLst/>
            <a:gdLst/>
            <a:ahLst/>
            <a:cxnLst/>
            <a:rect r="r" b="b" t="t" l="l"/>
            <a:pathLst>
              <a:path h="2470196" w="2448582">
                <a:moveTo>
                  <a:pt x="0" y="0"/>
                </a:moveTo>
                <a:lnTo>
                  <a:pt x="2448582" y="0"/>
                </a:lnTo>
                <a:lnTo>
                  <a:pt x="2448582" y="2470196"/>
                </a:lnTo>
                <a:lnTo>
                  <a:pt x="0" y="24701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28845" y="2489505"/>
            <a:ext cx="1556077" cy="3021509"/>
          </a:xfrm>
          <a:custGeom>
            <a:avLst/>
            <a:gdLst/>
            <a:ahLst/>
            <a:cxnLst/>
            <a:rect r="r" b="b" t="t" l="l"/>
            <a:pathLst>
              <a:path h="3021509" w="1556077">
                <a:moveTo>
                  <a:pt x="0" y="0"/>
                </a:moveTo>
                <a:lnTo>
                  <a:pt x="1556078" y="0"/>
                </a:lnTo>
                <a:lnTo>
                  <a:pt x="1556078" y="3021510"/>
                </a:lnTo>
                <a:lnTo>
                  <a:pt x="0" y="30215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140051" y="2489505"/>
            <a:ext cx="3244574" cy="3021509"/>
          </a:xfrm>
          <a:custGeom>
            <a:avLst/>
            <a:gdLst/>
            <a:ahLst/>
            <a:cxnLst/>
            <a:rect r="r" b="b" t="t" l="l"/>
            <a:pathLst>
              <a:path h="3021509" w="3244574">
                <a:moveTo>
                  <a:pt x="0" y="0"/>
                </a:moveTo>
                <a:lnTo>
                  <a:pt x="3244574" y="0"/>
                </a:lnTo>
                <a:lnTo>
                  <a:pt x="3244574" y="3021510"/>
                </a:lnTo>
                <a:lnTo>
                  <a:pt x="0" y="30215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646858" y="7352703"/>
            <a:ext cx="2612442" cy="2927106"/>
          </a:xfrm>
          <a:custGeom>
            <a:avLst/>
            <a:gdLst/>
            <a:ahLst/>
            <a:cxnLst/>
            <a:rect r="r" b="b" t="t" l="l"/>
            <a:pathLst>
              <a:path h="2927106" w="2612442">
                <a:moveTo>
                  <a:pt x="0" y="0"/>
                </a:moveTo>
                <a:lnTo>
                  <a:pt x="2612442" y="0"/>
                </a:lnTo>
                <a:lnTo>
                  <a:pt x="2612442" y="2927105"/>
                </a:lnTo>
                <a:lnTo>
                  <a:pt x="0" y="292710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235058" y="369564"/>
            <a:ext cx="2106877" cy="2758595"/>
          </a:xfrm>
          <a:custGeom>
            <a:avLst/>
            <a:gdLst/>
            <a:ahLst/>
            <a:cxnLst/>
            <a:rect r="r" b="b" t="t" l="l"/>
            <a:pathLst>
              <a:path h="2758595" w="2106877">
                <a:moveTo>
                  <a:pt x="0" y="0"/>
                </a:moveTo>
                <a:lnTo>
                  <a:pt x="2106878" y="0"/>
                </a:lnTo>
                <a:lnTo>
                  <a:pt x="2106878" y="2758595"/>
                </a:lnTo>
                <a:lnTo>
                  <a:pt x="0" y="275859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692416" y="7258299"/>
            <a:ext cx="2228363" cy="3021509"/>
          </a:xfrm>
          <a:custGeom>
            <a:avLst/>
            <a:gdLst/>
            <a:ahLst/>
            <a:cxnLst/>
            <a:rect r="r" b="b" t="t" l="l"/>
            <a:pathLst>
              <a:path h="3021509" w="2228363">
                <a:moveTo>
                  <a:pt x="0" y="0"/>
                </a:moveTo>
                <a:lnTo>
                  <a:pt x="2228363" y="0"/>
                </a:lnTo>
                <a:lnTo>
                  <a:pt x="2228363" y="3021509"/>
                </a:lnTo>
                <a:lnTo>
                  <a:pt x="0" y="302150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5630942" y="4000500"/>
            <a:ext cx="7026115" cy="2286000"/>
            <a:chOff x="0" y="0"/>
            <a:chExt cx="9368154" cy="3048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7462401" y="550435"/>
              <a:ext cx="1905753" cy="1947129"/>
            </a:xfrm>
            <a:custGeom>
              <a:avLst/>
              <a:gdLst/>
              <a:ahLst/>
              <a:cxnLst/>
              <a:rect r="r" b="b" t="t" l="l"/>
              <a:pathLst>
                <a:path h="1947129" w="1905753">
                  <a:moveTo>
                    <a:pt x="0" y="0"/>
                  </a:moveTo>
                  <a:lnTo>
                    <a:pt x="1905753" y="0"/>
                  </a:lnTo>
                  <a:lnTo>
                    <a:pt x="1905753" y="1947130"/>
                  </a:lnTo>
                  <a:lnTo>
                    <a:pt x="0" y="19471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0" y="0"/>
              <a:ext cx="7386201" cy="3048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000"/>
                </a:lnSpc>
              </a:pPr>
              <a:r>
                <a:rPr lang="en-US" sz="7500" b="true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Conclusion y Reflexion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2674472" y="4331193"/>
            <a:ext cx="3244574" cy="3021509"/>
          </a:xfrm>
          <a:custGeom>
            <a:avLst/>
            <a:gdLst/>
            <a:ahLst/>
            <a:cxnLst/>
            <a:rect r="r" b="b" t="t" l="l"/>
            <a:pathLst>
              <a:path h="3021509" w="3244574">
                <a:moveTo>
                  <a:pt x="0" y="0"/>
                </a:moveTo>
                <a:lnTo>
                  <a:pt x="3244574" y="0"/>
                </a:lnTo>
                <a:lnTo>
                  <a:pt x="3244574" y="3021510"/>
                </a:lnTo>
                <a:lnTo>
                  <a:pt x="0" y="30215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1716067" y="5249860"/>
            <a:ext cx="2930792" cy="2102843"/>
          </a:xfrm>
          <a:custGeom>
            <a:avLst/>
            <a:gdLst/>
            <a:ahLst/>
            <a:cxnLst/>
            <a:rect r="r" b="b" t="t" l="l"/>
            <a:pathLst>
              <a:path h="2102843" w="2930792">
                <a:moveTo>
                  <a:pt x="0" y="0"/>
                </a:moveTo>
                <a:lnTo>
                  <a:pt x="2930791" y="0"/>
                </a:lnTo>
                <a:lnTo>
                  <a:pt x="2930791" y="2102843"/>
                </a:lnTo>
                <a:lnTo>
                  <a:pt x="0" y="2102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52400" y="7307857"/>
            <a:ext cx="2930792" cy="2102843"/>
          </a:xfrm>
          <a:custGeom>
            <a:avLst/>
            <a:gdLst/>
            <a:ahLst/>
            <a:cxnLst/>
            <a:rect r="r" b="b" t="t" l="l"/>
            <a:pathLst>
              <a:path h="2102843" w="2930792">
                <a:moveTo>
                  <a:pt x="0" y="0"/>
                </a:moveTo>
                <a:lnTo>
                  <a:pt x="2930792" y="0"/>
                </a:lnTo>
                <a:lnTo>
                  <a:pt x="2930792" y="2102843"/>
                </a:lnTo>
                <a:lnTo>
                  <a:pt x="0" y="2102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5899426" y="369564"/>
            <a:ext cx="3244574" cy="3021509"/>
          </a:xfrm>
          <a:custGeom>
            <a:avLst/>
            <a:gdLst/>
            <a:ahLst/>
            <a:cxnLst/>
            <a:rect r="r" b="b" t="t" l="l"/>
            <a:pathLst>
              <a:path h="3021509" w="3244574">
                <a:moveTo>
                  <a:pt x="0" y="0"/>
                </a:moveTo>
                <a:lnTo>
                  <a:pt x="3244574" y="0"/>
                </a:lnTo>
                <a:lnTo>
                  <a:pt x="3244574" y="3021509"/>
                </a:lnTo>
                <a:lnTo>
                  <a:pt x="0" y="302150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6920779" y="6788104"/>
            <a:ext cx="2448582" cy="2470196"/>
          </a:xfrm>
          <a:custGeom>
            <a:avLst/>
            <a:gdLst/>
            <a:ahLst/>
            <a:cxnLst/>
            <a:rect r="r" b="b" t="t" l="l"/>
            <a:pathLst>
              <a:path h="2470196" w="2448582">
                <a:moveTo>
                  <a:pt x="0" y="0"/>
                </a:moveTo>
                <a:lnTo>
                  <a:pt x="2448582" y="0"/>
                </a:lnTo>
                <a:lnTo>
                  <a:pt x="2448582" y="2470196"/>
                </a:lnTo>
                <a:lnTo>
                  <a:pt x="0" y="24701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563100" y="881116"/>
            <a:ext cx="2930792" cy="2102843"/>
          </a:xfrm>
          <a:custGeom>
            <a:avLst/>
            <a:gdLst/>
            <a:ahLst/>
            <a:cxnLst/>
            <a:rect r="r" b="b" t="t" l="l"/>
            <a:pathLst>
              <a:path h="2102843" w="2930792">
                <a:moveTo>
                  <a:pt x="0" y="0"/>
                </a:moveTo>
                <a:lnTo>
                  <a:pt x="2930792" y="0"/>
                </a:lnTo>
                <a:lnTo>
                  <a:pt x="2930792" y="2102844"/>
                </a:lnTo>
                <a:lnTo>
                  <a:pt x="0" y="21028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92716" y="-161687"/>
            <a:ext cx="21373067" cy="5030072"/>
            <a:chOff x="0" y="0"/>
            <a:chExt cx="3645648" cy="8579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45648" cy="857990"/>
            </a:xfrm>
            <a:custGeom>
              <a:avLst/>
              <a:gdLst/>
              <a:ahLst/>
              <a:cxnLst/>
              <a:rect r="r" b="b" t="t" l="l"/>
              <a:pathLst>
                <a:path h="857990" w="3645648">
                  <a:moveTo>
                    <a:pt x="0" y="0"/>
                  </a:moveTo>
                  <a:lnTo>
                    <a:pt x="3645648" y="0"/>
                  </a:lnTo>
                  <a:lnTo>
                    <a:pt x="3645648" y="857990"/>
                  </a:lnTo>
                  <a:lnTo>
                    <a:pt x="0" y="857990"/>
                  </a:lnTo>
                  <a:close/>
                </a:path>
              </a:pathLst>
            </a:custGeom>
            <a:blipFill>
              <a:blip r:embed="rId2"/>
              <a:stretch>
                <a:fillRect l="0" t="-164238" r="0" b="-16423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51478" y="5322894"/>
            <a:ext cx="5952502" cy="1803974"/>
            <a:chOff x="0" y="0"/>
            <a:chExt cx="7936669" cy="2405299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405299" cy="2405299"/>
              <a:chOff x="0" y="0"/>
              <a:chExt cx="812800" cy="8128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0" t="-16747" r="0" b="-16747"/>
                </a:stretch>
              </a:blip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3053636" y="417960"/>
              <a:ext cx="4372256" cy="5413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true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Tomas Torres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3053636" y="1057911"/>
              <a:ext cx="4883033" cy="938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Administrador de Base de Datos y Desarrollador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551478" y="7981550"/>
            <a:ext cx="5952502" cy="1803974"/>
            <a:chOff x="0" y="0"/>
            <a:chExt cx="7936669" cy="2405299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2405299" cy="2405299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0" t="-16666" r="0" b="-16666"/>
                </a:stretch>
              </a:blip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3053636" y="660497"/>
              <a:ext cx="4372256" cy="5413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true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Simon Ruz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3053636" y="1300448"/>
              <a:ext cx="4883033" cy="4538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Analista de Datos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582409" y="5322894"/>
            <a:ext cx="5952502" cy="1803974"/>
            <a:chOff x="0" y="0"/>
            <a:chExt cx="7936669" cy="2405299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2405299" cy="2405299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l="0" t="-30321" r="0" b="-30321"/>
                </a:stretch>
              </a:blip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3053636" y="660497"/>
              <a:ext cx="4372256" cy="5413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true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Tomas Mella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3053636" y="1300448"/>
              <a:ext cx="4883033" cy="4538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Desarrollador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582409" y="7981550"/>
            <a:ext cx="6154113" cy="1803974"/>
            <a:chOff x="0" y="0"/>
            <a:chExt cx="8205485" cy="2405299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2405299" cy="2405299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6"/>
                <a:stretch>
                  <a:fillRect l="0" t="-58401" r="0" b="-58401"/>
                </a:stretch>
              </a:blipFill>
            </p:spPr>
          </p:sp>
        </p:grpSp>
        <p:sp>
          <p:nvSpPr>
            <p:cNvPr name="TextBox 22" id="22"/>
            <p:cNvSpPr txBox="true"/>
            <p:nvPr/>
          </p:nvSpPr>
          <p:spPr>
            <a:xfrm rot="0">
              <a:off x="3053636" y="417960"/>
              <a:ext cx="5151848" cy="5413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true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Alenjandro Fernandez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3053636" y="1057911"/>
              <a:ext cx="4883033" cy="938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Scrum Master y Desarrollador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586435" y="661109"/>
            <a:ext cx="12976046" cy="335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09"/>
              </a:lnSpc>
            </a:pPr>
            <a:r>
              <a:rPr lang="en-US" sz="10733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Integrantes Equipo de Trabajo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044274" cy="10534685"/>
            <a:chOff x="0" y="0"/>
            <a:chExt cx="812800" cy="12155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215539"/>
            </a:xfrm>
            <a:custGeom>
              <a:avLst/>
              <a:gdLst/>
              <a:ahLst/>
              <a:cxnLst/>
              <a:rect r="r" b="b" t="t" l="l"/>
              <a:pathLst>
                <a:path h="121553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15539"/>
                  </a:lnTo>
                  <a:lnTo>
                    <a:pt x="0" y="1215539"/>
                  </a:lnTo>
                  <a:close/>
                </a:path>
              </a:pathLst>
            </a:custGeom>
            <a:blipFill>
              <a:blip r:embed="rId2"/>
              <a:stretch>
                <a:fillRect l="-51647" t="-7801" r="-90939" b="-73948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57691" y="4305464"/>
            <a:ext cx="5951178" cy="1504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65"/>
              </a:lnSpc>
              <a:spcBef>
                <a:spcPct val="0"/>
              </a:spcBef>
            </a:pPr>
            <a:r>
              <a:rPr lang="en-US" b="true" sz="876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Contenido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405821" y="1205036"/>
            <a:ext cx="10583975" cy="7876928"/>
            <a:chOff x="0" y="0"/>
            <a:chExt cx="14111967" cy="1050257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525679" y="123825"/>
              <a:ext cx="10292397" cy="774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4"/>
                </a:lnSpc>
              </a:pPr>
              <a:r>
                <a:rPr lang="en-US" sz="442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Problematica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525679" y="1744281"/>
              <a:ext cx="10292397" cy="774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4"/>
                </a:lnSpc>
              </a:pPr>
              <a:r>
                <a:rPr lang="en-US" sz="442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Objetivo de Proyecto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0818075" y="-84763"/>
              <a:ext cx="2954790" cy="982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6201"/>
                </a:lnSpc>
                <a:spcBef>
                  <a:spcPct val="0"/>
                </a:spcBef>
              </a:pPr>
              <a:r>
                <a:rPr lang="en-US" b="true" sz="4429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01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0818075" y="1534731"/>
              <a:ext cx="2954790" cy="982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6201"/>
                </a:lnSpc>
                <a:spcBef>
                  <a:spcPct val="0"/>
                </a:spcBef>
              </a:pPr>
              <a:r>
                <a:rPr lang="en-US" b="true" sz="4429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02</a:t>
              </a:r>
            </a:p>
          </p:txBody>
        </p:sp>
        <p:sp>
          <p:nvSpPr>
            <p:cNvPr name="AutoShape 10" id="10"/>
            <p:cNvSpPr/>
            <p:nvPr/>
          </p:nvSpPr>
          <p:spPr>
            <a:xfrm>
              <a:off x="0" y="1247441"/>
              <a:ext cx="14111967" cy="0"/>
            </a:xfrm>
            <a:prstGeom prst="line">
              <a:avLst/>
            </a:prstGeom>
            <a:ln cap="flat" w="12700">
              <a:solidFill>
                <a:srgbClr val="01EDED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>
              <a:off x="0" y="2867897"/>
              <a:ext cx="14111967" cy="0"/>
            </a:xfrm>
            <a:prstGeom prst="line">
              <a:avLst/>
            </a:prstGeom>
            <a:ln cap="flat" w="12700">
              <a:solidFill>
                <a:srgbClr val="01EDED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/>
            <p:cNvSpPr/>
            <p:nvPr/>
          </p:nvSpPr>
          <p:spPr>
            <a:xfrm>
              <a:off x="0" y="4464588"/>
              <a:ext cx="14111967" cy="0"/>
            </a:xfrm>
            <a:prstGeom prst="line">
              <a:avLst/>
            </a:prstGeom>
            <a:ln cap="flat" w="12700">
              <a:solidFill>
                <a:srgbClr val="01EDED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>
              <a:off x="0" y="6061279"/>
              <a:ext cx="14111967" cy="0"/>
            </a:xfrm>
            <a:prstGeom prst="line">
              <a:avLst/>
            </a:prstGeom>
            <a:ln cap="flat" w="12700">
              <a:solidFill>
                <a:srgbClr val="01EDED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4" id="14"/>
            <p:cNvSpPr txBox="true"/>
            <p:nvPr/>
          </p:nvSpPr>
          <p:spPr>
            <a:xfrm rot="0">
              <a:off x="525679" y="3340972"/>
              <a:ext cx="10292397" cy="774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4"/>
                </a:lnSpc>
              </a:pPr>
              <a:r>
                <a:rPr lang="en-US" sz="442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Alcance de Proyecto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0818075" y="3131422"/>
              <a:ext cx="2954790" cy="982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6201"/>
                </a:lnSpc>
                <a:spcBef>
                  <a:spcPct val="0"/>
                </a:spcBef>
              </a:pPr>
              <a:r>
                <a:rPr lang="en-US" b="true" sz="4429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03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525679" y="4937663"/>
              <a:ext cx="10292397" cy="774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4"/>
                </a:lnSpc>
              </a:pPr>
              <a:r>
                <a:rPr lang="en-US" sz="442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Tiempo Asociado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0818075" y="4728113"/>
              <a:ext cx="2954790" cy="982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6201"/>
                </a:lnSpc>
                <a:spcBef>
                  <a:spcPct val="0"/>
                </a:spcBef>
              </a:pPr>
              <a:r>
                <a:rPr lang="en-US" b="true" sz="4429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04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525679" y="6534354"/>
              <a:ext cx="10292397" cy="774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4"/>
                </a:lnSpc>
              </a:pPr>
              <a:r>
                <a:rPr lang="en-US" sz="442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Competencias Asociadas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0818075" y="6324804"/>
              <a:ext cx="2954790" cy="982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6201"/>
                </a:lnSpc>
                <a:spcBef>
                  <a:spcPct val="0"/>
                </a:spcBef>
              </a:pPr>
              <a:r>
                <a:rPr lang="en-US" b="true" sz="4429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05</a:t>
              </a:r>
            </a:p>
          </p:txBody>
        </p:sp>
        <p:sp>
          <p:nvSpPr>
            <p:cNvPr name="AutoShape 20" id="20"/>
            <p:cNvSpPr/>
            <p:nvPr/>
          </p:nvSpPr>
          <p:spPr>
            <a:xfrm>
              <a:off x="0" y="7657971"/>
              <a:ext cx="14111967" cy="0"/>
            </a:xfrm>
            <a:prstGeom prst="line">
              <a:avLst/>
            </a:prstGeom>
            <a:ln cap="flat" w="12700">
              <a:solidFill>
                <a:srgbClr val="01EDED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1" id="21"/>
            <p:cNvSpPr/>
            <p:nvPr/>
          </p:nvSpPr>
          <p:spPr>
            <a:xfrm>
              <a:off x="0" y="9254662"/>
              <a:ext cx="14111967" cy="0"/>
            </a:xfrm>
            <a:prstGeom prst="line">
              <a:avLst/>
            </a:prstGeom>
            <a:ln cap="flat" w="12700">
              <a:solidFill>
                <a:srgbClr val="01EDED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2" id="22"/>
            <p:cNvSpPr txBox="true"/>
            <p:nvPr/>
          </p:nvSpPr>
          <p:spPr>
            <a:xfrm rot="0">
              <a:off x="525679" y="8131046"/>
              <a:ext cx="10292397" cy="774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4"/>
                </a:lnSpc>
              </a:pPr>
              <a:r>
                <a:rPr lang="en-US" sz="442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Soliciones Propuestas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10818075" y="7921496"/>
              <a:ext cx="2954790" cy="982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6201"/>
                </a:lnSpc>
                <a:spcBef>
                  <a:spcPct val="0"/>
                </a:spcBef>
              </a:pPr>
              <a:r>
                <a:rPr lang="en-US" b="true" sz="4429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06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525679" y="9728205"/>
              <a:ext cx="10292397" cy="774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4"/>
                </a:lnSpc>
              </a:pPr>
              <a:r>
                <a:rPr lang="en-US" sz="4429">
                  <a:solidFill>
                    <a:srgbClr val="FFFFFF"/>
                  </a:solidFill>
                  <a:latin typeface="Open Sauce Light"/>
                  <a:ea typeface="Open Sauce Light"/>
                  <a:cs typeface="Open Sauce Light"/>
                  <a:sym typeface="Open Sauce Light"/>
                </a:rPr>
                <a:t>Conclusion y Reflexion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10818075" y="9518187"/>
              <a:ext cx="2954790" cy="9829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6201"/>
                </a:lnSpc>
                <a:spcBef>
                  <a:spcPct val="0"/>
                </a:spcBef>
              </a:pPr>
              <a:r>
                <a:rPr lang="en-US" b="true" sz="4429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07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-203848"/>
            <a:ext cx="9735158" cy="10694695"/>
            <a:chOff x="0" y="0"/>
            <a:chExt cx="769198" cy="8450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9198" cy="845013"/>
            </a:xfrm>
            <a:custGeom>
              <a:avLst/>
              <a:gdLst/>
              <a:ahLst/>
              <a:cxnLst/>
              <a:rect r="r" b="b" t="t" l="l"/>
              <a:pathLst>
                <a:path h="845013" w="769198">
                  <a:moveTo>
                    <a:pt x="0" y="0"/>
                  </a:moveTo>
                  <a:lnTo>
                    <a:pt x="769198" y="0"/>
                  </a:lnTo>
                  <a:lnTo>
                    <a:pt x="769198" y="845013"/>
                  </a:lnTo>
                  <a:lnTo>
                    <a:pt x="0" y="845013"/>
                  </a:lnTo>
                  <a:close/>
                </a:path>
              </a:pathLst>
            </a:custGeom>
            <a:blipFill>
              <a:blip r:embed="rId2"/>
              <a:stretch>
                <a:fillRect l="-71054" t="-40135" r="-19330" b="-34624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7723085" y="2141664"/>
            <a:ext cx="10466874" cy="6003673"/>
            <a:chOff x="0" y="0"/>
            <a:chExt cx="7981950" cy="45783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-4539" t="0" r="-4539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3400340"/>
            <a:ext cx="6770524" cy="4744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27"/>
              </a:lnSpc>
              <a:spcBef>
                <a:spcPct val="0"/>
              </a:spcBef>
            </a:pPr>
            <a:r>
              <a:rPr lang="en-US" sz="2734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La hipertensión es una de las condiciones médicas más comunes y afecta a millones de personas en todo el mundo. Esta afección es un factor de riesgo significativo y grave para el desarrollo de enfermedades renales, ya que la presión arterial alta daña los vasos sanguíneos de los riñones, comprometiendo su capacidad de filtrar la sangre adecuadamente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41463" y="2036889"/>
            <a:ext cx="6144997" cy="961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98"/>
              </a:lnSpc>
              <a:spcBef>
                <a:spcPct val="0"/>
              </a:spcBef>
            </a:pPr>
            <a:r>
              <a:rPr lang="en-US" sz="564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Problematica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03159" y="3501095"/>
            <a:ext cx="9332226" cy="8229600"/>
          </a:xfrm>
          <a:custGeom>
            <a:avLst/>
            <a:gdLst/>
            <a:ahLst/>
            <a:cxnLst/>
            <a:rect r="r" b="b" t="t" l="l"/>
            <a:pathLst>
              <a:path h="8229600" w="9332226">
                <a:moveTo>
                  <a:pt x="0" y="0"/>
                </a:moveTo>
                <a:lnTo>
                  <a:pt x="9332226" y="0"/>
                </a:lnTo>
                <a:lnTo>
                  <a:pt x="933222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103159" y="2238785"/>
            <a:ext cx="5904957" cy="6095440"/>
          </a:xfrm>
          <a:custGeom>
            <a:avLst/>
            <a:gdLst/>
            <a:ahLst/>
            <a:cxnLst/>
            <a:rect r="r" b="b" t="t" l="l"/>
            <a:pathLst>
              <a:path h="6095440" w="5904957">
                <a:moveTo>
                  <a:pt x="0" y="0"/>
                </a:moveTo>
                <a:lnTo>
                  <a:pt x="5904957" y="0"/>
                </a:lnTo>
                <a:lnTo>
                  <a:pt x="5904957" y="6095439"/>
                </a:lnTo>
                <a:lnTo>
                  <a:pt x="0" y="609543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114960"/>
            <a:ext cx="7071660" cy="220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18"/>
              </a:lnSpc>
              <a:spcBef>
                <a:spcPct val="0"/>
              </a:spcBef>
            </a:pPr>
            <a:r>
              <a:rPr lang="en-US" sz="637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Objetivo de Proyecto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38880"/>
            <a:ext cx="7273269" cy="2836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E9E9E9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Cr</a:t>
            </a:r>
            <a:r>
              <a:rPr lang="en-US" sz="2700">
                <a:solidFill>
                  <a:srgbClr val="E9E9E9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ear una aplicación móvil híbrida, extendida también a smartwatch, que acompañe a personas con enfermedades crónicas en su día a día, ofreciendo apoyo en su alimentación, actividad física y control de salud.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95800" y="-308458"/>
            <a:ext cx="11092200" cy="10903917"/>
            <a:chOff x="0" y="0"/>
            <a:chExt cx="2921403" cy="28718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21402" cy="2871813"/>
            </a:xfrm>
            <a:custGeom>
              <a:avLst/>
              <a:gdLst/>
              <a:ahLst/>
              <a:cxnLst/>
              <a:rect r="r" b="b" t="t" l="l"/>
              <a:pathLst>
                <a:path h="2871813" w="2921402">
                  <a:moveTo>
                    <a:pt x="0" y="0"/>
                  </a:moveTo>
                  <a:lnTo>
                    <a:pt x="2921402" y="0"/>
                  </a:lnTo>
                  <a:lnTo>
                    <a:pt x="2921402" y="2871813"/>
                  </a:lnTo>
                  <a:lnTo>
                    <a:pt x="0" y="287181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2921403" cy="28718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7875" y="-308458"/>
            <a:ext cx="11092200" cy="10903917"/>
            <a:chOff x="0" y="0"/>
            <a:chExt cx="2921403" cy="287181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21402" cy="2871813"/>
            </a:xfrm>
            <a:custGeom>
              <a:avLst/>
              <a:gdLst/>
              <a:ahLst/>
              <a:cxnLst/>
              <a:rect r="r" b="b" t="t" l="l"/>
              <a:pathLst>
                <a:path h="2871813" w="2921402">
                  <a:moveTo>
                    <a:pt x="0" y="0"/>
                  </a:moveTo>
                  <a:lnTo>
                    <a:pt x="2921402" y="0"/>
                  </a:lnTo>
                  <a:lnTo>
                    <a:pt x="2921402" y="2871813"/>
                  </a:lnTo>
                  <a:lnTo>
                    <a:pt x="0" y="287181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2921403" cy="28718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4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8031534">
            <a:off x="-4805053" y="1340508"/>
            <a:ext cx="12622224" cy="9056446"/>
          </a:xfrm>
          <a:custGeom>
            <a:avLst/>
            <a:gdLst/>
            <a:ahLst/>
            <a:cxnLst/>
            <a:rect r="r" b="b" t="t" l="l"/>
            <a:pathLst>
              <a:path h="9056446" w="12622224">
                <a:moveTo>
                  <a:pt x="0" y="0"/>
                </a:moveTo>
                <a:lnTo>
                  <a:pt x="12622224" y="0"/>
                </a:lnTo>
                <a:lnTo>
                  <a:pt x="12622224" y="9056446"/>
                </a:lnTo>
                <a:lnTo>
                  <a:pt x="0" y="90564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455977" y="1229748"/>
            <a:ext cx="11663267" cy="1411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88"/>
              </a:lnSpc>
            </a:pPr>
            <a:r>
              <a:rPr lang="en-US" sz="9103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Alcance de Proyecto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50472" y="4031343"/>
            <a:ext cx="6437138" cy="3059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2" indent="-291466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Diseñar una app práctica y fácil de usar</a:t>
            </a:r>
          </a:p>
          <a:p>
            <a:pPr algn="l" marL="582932" indent="-291466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Conectar la aplicación con smartwatchs </a:t>
            </a:r>
          </a:p>
          <a:p>
            <a:pPr algn="l" marL="582932" indent="-291466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Incorporar un sistema de motivación con rachas y puntajes 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8031534">
            <a:off x="12288243" y="1782780"/>
            <a:ext cx="11999514" cy="8799169"/>
          </a:xfrm>
          <a:custGeom>
            <a:avLst/>
            <a:gdLst/>
            <a:ahLst/>
            <a:cxnLst/>
            <a:rect r="r" b="b" t="t" l="l"/>
            <a:pathLst>
              <a:path h="8799169" w="11999514">
                <a:moveTo>
                  <a:pt x="0" y="0"/>
                </a:moveTo>
                <a:lnTo>
                  <a:pt x="11999514" y="0"/>
                </a:lnTo>
                <a:lnTo>
                  <a:pt x="11999514" y="8799169"/>
                </a:lnTo>
                <a:lnTo>
                  <a:pt x="0" y="87991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00" t="0" r="-110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8287610" y="3889836"/>
            <a:ext cx="8044496" cy="3059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2" indent="-291466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Utilizar inteligencia artificial y Big Data para procesar la información </a:t>
            </a:r>
          </a:p>
          <a:p>
            <a:pPr algn="l" marL="582932" indent="-291466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Ofrecer perfiles diferenciados para pacientes y médicos</a:t>
            </a:r>
          </a:p>
          <a:p>
            <a:pPr algn="l" marL="582932" indent="-291466" lvl="1">
              <a:lnSpc>
                <a:spcPts val="4050"/>
              </a:lnSpc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Integrar un chat con inteligencia artificial que sirva de apoyo a los profesionales de la salud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00340" y="4239861"/>
            <a:ext cx="9332226" cy="8229600"/>
          </a:xfrm>
          <a:custGeom>
            <a:avLst/>
            <a:gdLst/>
            <a:ahLst/>
            <a:cxnLst/>
            <a:rect r="r" b="b" t="t" l="l"/>
            <a:pathLst>
              <a:path h="8229600" w="9332226">
                <a:moveTo>
                  <a:pt x="0" y="0"/>
                </a:moveTo>
                <a:lnTo>
                  <a:pt x="9332226" y="0"/>
                </a:lnTo>
                <a:lnTo>
                  <a:pt x="933222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80961" y="227507"/>
            <a:ext cx="13197296" cy="9831985"/>
          </a:xfrm>
          <a:custGeom>
            <a:avLst/>
            <a:gdLst/>
            <a:ahLst/>
            <a:cxnLst/>
            <a:rect r="r" b="b" t="t" l="l"/>
            <a:pathLst>
              <a:path h="9831985" w="13197296">
                <a:moveTo>
                  <a:pt x="0" y="0"/>
                </a:moveTo>
                <a:lnTo>
                  <a:pt x="13197295" y="0"/>
                </a:lnTo>
                <a:lnTo>
                  <a:pt x="13197295" y="9831986"/>
                </a:lnTo>
                <a:lnTo>
                  <a:pt x="0" y="98319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2344" y="2795588"/>
            <a:ext cx="4390619" cy="467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25"/>
              </a:lnSpc>
            </a:pPr>
            <a:r>
              <a:rPr lang="en-US" sz="75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Tiempo</a:t>
            </a:r>
          </a:p>
          <a:p>
            <a:pPr algn="l">
              <a:lnSpc>
                <a:spcPts val="9225"/>
              </a:lnSpc>
            </a:pPr>
            <a:r>
              <a:rPr lang="en-US" sz="75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Asociado</a:t>
            </a:r>
          </a:p>
          <a:p>
            <a:pPr algn="l">
              <a:lnSpc>
                <a:spcPts val="9225"/>
              </a:lnSpc>
            </a:pPr>
          </a:p>
          <a:p>
            <a:pPr algn="l">
              <a:lnSpc>
                <a:spcPts val="9225"/>
              </a:lnSpc>
            </a:pPr>
            <a:r>
              <a:rPr lang="en-US" sz="7500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Días = 94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6912823" y="4516393"/>
            <a:ext cx="4462998" cy="5475458"/>
            <a:chOff x="0" y="0"/>
            <a:chExt cx="1442370" cy="17695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42370" cy="1769582"/>
            </a:xfrm>
            <a:custGeom>
              <a:avLst/>
              <a:gdLst/>
              <a:ahLst/>
              <a:cxnLst/>
              <a:rect r="r" b="b" t="t" l="l"/>
              <a:pathLst>
                <a:path h="1769582" w="1442370">
                  <a:moveTo>
                    <a:pt x="88469" y="0"/>
                  </a:moveTo>
                  <a:lnTo>
                    <a:pt x="1353901" y="0"/>
                  </a:lnTo>
                  <a:cubicBezTo>
                    <a:pt x="1377365" y="0"/>
                    <a:pt x="1399867" y="9321"/>
                    <a:pt x="1416459" y="25912"/>
                  </a:cubicBezTo>
                  <a:cubicBezTo>
                    <a:pt x="1433050" y="42503"/>
                    <a:pt x="1442370" y="65006"/>
                    <a:pt x="1442370" y="88469"/>
                  </a:cubicBezTo>
                  <a:lnTo>
                    <a:pt x="1442370" y="1681112"/>
                  </a:lnTo>
                  <a:cubicBezTo>
                    <a:pt x="1442370" y="1704576"/>
                    <a:pt x="1433050" y="1727078"/>
                    <a:pt x="1416459" y="1743670"/>
                  </a:cubicBezTo>
                  <a:cubicBezTo>
                    <a:pt x="1399867" y="1760261"/>
                    <a:pt x="1377365" y="1769582"/>
                    <a:pt x="1353901" y="1769582"/>
                  </a:cubicBezTo>
                  <a:lnTo>
                    <a:pt x="88469" y="1769582"/>
                  </a:lnTo>
                  <a:cubicBezTo>
                    <a:pt x="65006" y="1769582"/>
                    <a:pt x="42503" y="1760261"/>
                    <a:pt x="25912" y="1743670"/>
                  </a:cubicBezTo>
                  <a:cubicBezTo>
                    <a:pt x="9321" y="1727078"/>
                    <a:pt x="0" y="1704576"/>
                    <a:pt x="0" y="1681112"/>
                  </a:cubicBezTo>
                  <a:lnTo>
                    <a:pt x="0" y="88469"/>
                  </a:lnTo>
                  <a:cubicBezTo>
                    <a:pt x="0" y="65006"/>
                    <a:pt x="9321" y="42503"/>
                    <a:pt x="25912" y="25912"/>
                  </a:cubicBezTo>
                  <a:cubicBezTo>
                    <a:pt x="42503" y="9321"/>
                    <a:pt x="65006" y="0"/>
                    <a:pt x="884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5E0F5">
                    <a:alpha val="100000"/>
                  </a:srgbClr>
                </a:gs>
                <a:gs pos="100000">
                  <a:srgbClr val="162D93">
                    <a:alpha val="100000"/>
                  </a:srgbClr>
                </a:gs>
              </a:gsLst>
              <a:lin ang="54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1442370" cy="17695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34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701583" y="-1813709"/>
            <a:ext cx="7115434" cy="7972475"/>
          </a:xfrm>
          <a:custGeom>
            <a:avLst/>
            <a:gdLst/>
            <a:ahLst/>
            <a:cxnLst/>
            <a:rect r="r" b="b" t="t" l="l"/>
            <a:pathLst>
              <a:path h="7972475" w="7115434">
                <a:moveTo>
                  <a:pt x="0" y="0"/>
                </a:moveTo>
                <a:lnTo>
                  <a:pt x="7115434" y="0"/>
                </a:lnTo>
                <a:lnTo>
                  <a:pt x="7115434" y="7972474"/>
                </a:lnTo>
                <a:lnTo>
                  <a:pt x="0" y="79724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-10800000">
            <a:off x="12556921" y="4516393"/>
            <a:ext cx="4462998" cy="5475458"/>
            <a:chOff x="0" y="0"/>
            <a:chExt cx="1442370" cy="176958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42370" cy="1769582"/>
            </a:xfrm>
            <a:custGeom>
              <a:avLst/>
              <a:gdLst/>
              <a:ahLst/>
              <a:cxnLst/>
              <a:rect r="r" b="b" t="t" l="l"/>
              <a:pathLst>
                <a:path h="1769582" w="1442370">
                  <a:moveTo>
                    <a:pt x="88469" y="0"/>
                  </a:moveTo>
                  <a:lnTo>
                    <a:pt x="1353901" y="0"/>
                  </a:lnTo>
                  <a:cubicBezTo>
                    <a:pt x="1377365" y="0"/>
                    <a:pt x="1399867" y="9321"/>
                    <a:pt x="1416459" y="25912"/>
                  </a:cubicBezTo>
                  <a:cubicBezTo>
                    <a:pt x="1433050" y="42503"/>
                    <a:pt x="1442370" y="65006"/>
                    <a:pt x="1442370" y="88469"/>
                  </a:cubicBezTo>
                  <a:lnTo>
                    <a:pt x="1442370" y="1681112"/>
                  </a:lnTo>
                  <a:cubicBezTo>
                    <a:pt x="1442370" y="1704576"/>
                    <a:pt x="1433050" y="1727078"/>
                    <a:pt x="1416459" y="1743670"/>
                  </a:cubicBezTo>
                  <a:cubicBezTo>
                    <a:pt x="1399867" y="1760261"/>
                    <a:pt x="1377365" y="1769582"/>
                    <a:pt x="1353901" y="1769582"/>
                  </a:cubicBezTo>
                  <a:lnTo>
                    <a:pt x="88469" y="1769582"/>
                  </a:lnTo>
                  <a:cubicBezTo>
                    <a:pt x="65006" y="1769582"/>
                    <a:pt x="42503" y="1760261"/>
                    <a:pt x="25912" y="1743670"/>
                  </a:cubicBezTo>
                  <a:cubicBezTo>
                    <a:pt x="9321" y="1727078"/>
                    <a:pt x="0" y="1704576"/>
                    <a:pt x="0" y="1681112"/>
                  </a:cubicBezTo>
                  <a:lnTo>
                    <a:pt x="0" y="88469"/>
                  </a:lnTo>
                  <a:cubicBezTo>
                    <a:pt x="0" y="65006"/>
                    <a:pt x="9321" y="42503"/>
                    <a:pt x="25912" y="25912"/>
                  </a:cubicBezTo>
                  <a:cubicBezTo>
                    <a:pt x="42503" y="9321"/>
                    <a:pt x="65006" y="0"/>
                    <a:pt x="884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5E0F5">
                    <a:alpha val="100000"/>
                  </a:srgbClr>
                </a:gs>
                <a:gs pos="100000">
                  <a:srgbClr val="162D93">
                    <a:alpha val="100000"/>
                  </a:srgbClr>
                </a:gs>
              </a:gsLst>
              <a:lin ang="54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0"/>
              <a:ext cx="1442370" cy="17695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34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10800000">
            <a:off x="1268725" y="4516393"/>
            <a:ext cx="4462998" cy="5475458"/>
            <a:chOff x="0" y="0"/>
            <a:chExt cx="1442370" cy="176958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442370" cy="1769582"/>
            </a:xfrm>
            <a:custGeom>
              <a:avLst/>
              <a:gdLst/>
              <a:ahLst/>
              <a:cxnLst/>
              <a:rect r="r" b="b" t="t" l="l"/>
              <a:pathLst>
                <a:path h="1769582" w="1442370">
                  <a:moveTo>
                    <a:pt x="88469" y="0"/>
                  </a:moveTo>
                  <a:lnTo>
                    <a:pt x="1353901" y="0"/>
                  </a:lnTo>
                  <a:cubicBezTo>
                    <a:pt x="1377365" y="0"/>
                    <a:pt x="1399867" y="9321"/>
                    <a:pt x="1416459" y="25912"/>
                  </a:cubicBezTo>
                  <a:cubicBezTo>
                    <a:pt x="1433050" y="42503"/>
                    <a:pt x="1442370" y="65006"/>
                    <a:pt x="1442370" y="88469"/>
                  </a:cubicBezTo>
                  <a:lnTo>
                    <a:pt x="1442370" y="1681112"/>
                  </a:lnTo>
                  <a:cubicBezTo>
                    <a:pt x="1442370" y="1704576"/>
                    <a:pt x="1433050" y="1727078"/>
                    <a:pt x="1416459" y="1743670"/>
                  </a:cubicBezTo>
                  <a:cubicBezTo>
                    <a:pt x="1399867" y="1760261"/>
                    <a:pt x="1377365" y="1769582"/>
                    <a:pt x="1353901" y="1769582"/>
                  </a:cubicBezTo>
                  <a:lnTo>
                    <a:pt x="88469" y="1769582"/>
                  </a:lnTo>
                  <a:cubicBezTo>
                    <a:pt x="65006" y="1769582"/>
                    <a:pt x="42503" y="1760261"/>
                    <a:pt x="25912" y="1743670"/>
                  </a:cubicBezTo>
                  <a:cubicBezTo>
                    <a:pt x="9321" y="1727078"/>
                    <a:pt x="0" y="1704576"/>
                    <a:pt x="0" y="1681112"/>
                  </a:cubicBezTo>
                  <a:lnTo>
                    <a:pt x="0" y="88469"/>
                  </a:lnTo>
                  <a:cubicBezTo>
                    <a:pt x="0" y="65006"/>
                    <a:pt x="9321" y="42503"/>
                    <a:pt x="25912" y="25912"/>
                  </a:cubicBezTo>
                  <a:cubicBezTo>
                    <a:pt x="42503" y="9321"/>
                    <a:pt x="65006" y="0"/>
                    <a:pt x="8846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45E0F5">
                    <a:alpha val="100000"/>
                  </a:srgbClr>
                </a:gs>
                <a:gs pos="100000">
                  <a:srgbClr val="162D93">
                    <a:alpha val="100000"/>
                  </a:srgbClr>
                </a:gs>
              </a:gsLst>
              <a:lin ang="54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0"/>
              <a:ext cx="1442370" cy="17695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34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2824793" y="4812970"/>
            <a:ext cx="1350861" cy="1345795"/>
          </a:xfrm>
          <a:custGeom>
            <a:avLst/>
            <a:gdLst/>
            <a:ahLst/>
            <a:cxnLst/>
            <a:rect r="r" b="b" t="t" l="l"/>
            <a:pathLst>
              <a:path h="1345795" w="1350861">
                <a:moveTo>
                  <a:pt x="0" y="0"/>
                </a:moveTo>
                <a:lnTo>
                  <a:pt x="1350862" y="0"/>
                </a:lnTo>
                <a:lnTo>
                  <a:pt x="1350862" y="1345795"/>
                </a:lnTo>
                <a:lnTo>
                  <a:pt x="0" y="134579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855312" y="4812970"/>
            <a:ext cx="1866215" cy="1453315"/>
          </a:xfrm>
          <a:custGeom>
            <a:avLst/>
            <a:gdLst/>
            <a:ahLst/>
            <a:cxnLst/>
            <a:rect r="r" b="b" t="t" l="l"/>
            <a:pathLst>
              <a:path h="1453315" w="1866215">
                <a:moveTo>
                  <a:pt x="0" y="0"/>
                </a:moveTo>
                <a:lnTo>
                  <a:pt x="1866216" y="0"/>
                </a:lnTo>
                <a:lnTo>
                  <a:pt x="1866216" y="1453315"/>
                </a:lnTo>
                <a:lnTo>
                  <a:pt x="0" y="145331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8171685" y="4812970"/>
            <a:ext cx="1944629" cy="1815798"/>
          </a:xfrm>
          <a:custGeom>
            <a:avLst/>
            <a:gdLst/>
            <a:ahLst/>
            <a:cxnLst/>
            <a:rect r="r" b="b" t="t" l="l"/>
            <a:pathLst>
              <a:path h="1815798" w="1944629">
                <a:moveTo>
                  <a:pt x="0" y="0"/>
                </a:moveTo>
                <a:lnTo>
                  <a:pt x="1944630" y="0"/>
                </a:lnTo>
                <a:lnTo>
                  <a:pt x="1944630" y="1815797"/>
                </a:lnTo>
                <a:lnTo>
                  <a:pt x="0" y="181579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1064010"/>
            <a:ext cx="11157470" cy="2464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425"/>
              </a:lnSpc>
            </a:pPr>
            <a:r>
              <a:rPr lang="en-US" sz="10026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Competencias Asociadas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547394" y="6887824"/>
            <a:ext cx="3193857" cy="1619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Desarrollar software con metodologías sistemáticas y buenas prácticas de codificación.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003868" y="7225547"/>
            <a:ext cx="3569104" cy="972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Implementar sistemas para automatizar u optimizar procesos empresariales.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39107" y="6887824"/>
            <a:ext cx="3522233" cy="1619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0"/>
              </a:lnSpc>
            </a:pPr>
            <a:r>
              <a:rPr lang="en-US" sz="2000" b="true">
                <a:solidFill>
                  <a:srgbClr val="000000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Administrar entornos, servicios y bases de datos para asegurar la operatividad y continuidad de sistemas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98122" y="-460342"/>
            <a:ext cx="19284245" cy="11207683"/>
          </a:xfrm>
          <a:custGeom>
            <a:avLst/>
            <a:gdLst/>
            <a:ahLst/>
            <a:cxnLst/>
            <a:rect r="r" b="b" t="t" l="l"/>
            <a:pathLst>
              <a:path h="11207683" w="19284245">
                <a:moveTo>
                  <a:pt x="0" y="0"/>
                </a:moveTo>
                <a:lnTo>
                  <a:pt x="19284244" y="0"/>
                </a:lnTo>
                <a:lnTo>
                  <a:pt x="19284244" y="11207684"/>
                </a:lnTo>
                <a:lnTo>
                  <a:pt x="0" y="112076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420" t="-27147" r="-11420" b="-2714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385894" y="3821278"/>
            <a:ext cx="7516212" cy="4842610"/>
          </a:xfrm>
          <a:custGeom>
            <a:avLst/>
            <a:gdLst/>
            <a:ahLst/>
            <a:cxnLst/>
            <a:rect r="r" b="b" t="t" l="l"/>
            <a:pathLst>
              <a:path h="4842610" w="7516212">
                <a:moveTo>
                  <a:pt x="0" y="0"/>
                </a:moveTo>
                <a:lnTo>
                  <a:pt x="7516212" y="0"/>
                </a:lnTo>
                <a:lnTo>
                  <a:pt x="7516212" y="4842609"/>
                </a:lnTo>
                <a:lnTo>
                  <a:pt x="0" y="48426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108" t="-8497" r="-13475" b="-817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133037" y="4557100"/>
            <a:ext cx="1841390" cy="3370965"/>
          </a:xfrm>
          <a:custGeom>
            <a:avLst/>
            <a:gdLst/>
            <a:ahLst/>
            <a:cxnLst/>
            <a:rect r="r" b="b" t="t" l="l"/>
            <a:pathLst>
              <a:path h="3370965" w="1841390">
                <a:moveTo>
                  <a:pt x="0" y="0"/>
                </a:moveTo>
                <a:lnTo>
                  <a:pt x="1841390" y="0"/>
                </a:lnTo>
                <a:lnTo>
                  <a:pt x="1841390" y="3370965"/>
                </a:lnTo>
                <a:lnTo>
                  <a:pt x="0" y="33709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96306" y="4557100"/>
            <a:ext cx="3370965" cy="3370965"/>
          </a:xfrm>
          <a:custGeom>
            <a:avLst/>
            <a:gdLst/>
            <a:ahLst/>
            <a:cxnLst/>
            <a:rect r="r" b="b" t="t" l="l"/>
            <a:pathLst>
              <a:path h="3370965" w="3370965">
                <a:moveTo>
                  <a:pt x="0" y="0"/>
                </a:moveTo>
                <a:lnTo>
                  <a:pt x="3370965" y="0"/>
                </a:lnTo>
                <a:lnTo>
                  <a:pt x="3370965" y="3370965"/>
                </a:lnTo>
                <a:lnTo>
                  <a:pt x="0" y="33709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170626" y="5375449"/>
            <a:ext cx="1670963" cy="1734268"/>
            <a:chOff x="0" y="0"/>
            <a:chExt cx="812800" cy="84359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43593"/>
            </a:xfrm>
            <a:custGeom>
              <a:avLst/>
              <a:gdLst/>
              <a:ahLst/>
              <a:cxnLst/>
              <a:rect r="r" b="b" t="t" l="l"/>
              <a:pathLst>
                <a:path h="843593" w="812800">
                  <a:moveTo>
                    <a:pt x="106564" y="0"/>
                  </a:moveTo>
                  <a:lnTo>
                    <a:pt x="706236" y="0"/>
                  </a:lnTo>
                  <a:cubicBezTo>
                    <a:pt x="765090" y="0"/>
                    <a:pt x="812800" y="47710"/>
                    <a:pt x="812800" y="106564"/>
                  </a:cubicBezTo>
                  <a:lnTo>
                    <a:pt x="812800" y="737029"/>
                  </a:lnTo>
                  <a:cubicBezTo>
                    <a:pt x="812800" y="795883"/>
                    <a:pt x="765090" y="843593"/>
                    <a:pt x="706236" y="843593"/>
                  </a:cubicBezTo>
                  <a:lnTo>
                    <a:pt x="106564" y="843593"/>
                  </a:lnTo>
                  <a:cubicBezTo>
                    <a:pt x="47710" y="843593"/>
                    <a:pt x="0" y="795883"/>
                    <a:pt x="0" y="737029"/>
                  </a:cubicBezTo>
                  <a:lnTo>
                    <a:pt x="0" y="106564"/>
                  </a:lnTo>
                  <a:cubicBezTo>
                    <a:pt x="0" y="47710"/>
                    <a:pt x="47710" y="0"/>
                    <a:pt x="106564" y="0"/>
                  </a:cubicBezTo>
                  <a:close/>
                </a:path>
              </a:pathLst>
            </a:custGeom>
            <a:blipFill>
              <a:blip r:embed="rId3"/>
              <a:stretch>
                <a:fillRect l="-378589" t="-102177" r="-68254" b="-98804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982580" y="2011733"/>
            <a:ext cx="14322840" cy="996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1"/>
              </a:lnSpc>
            </a:pPr>
            <a:r>
              <a:rPr lang="en-US" sz="7325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Solucion Propuesta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DAGxHLpWagY</dc:identifier>
  <dcterms:modified xsi:type="dcterms:W3CDTF">2011-08-01T06:04:30Z</dcterms:modified>
  <cp:revision>1</cp:revision>
  <dc:title>Presentación Plan de Negocios Tecnológico Azul</dc:title>
</cp:coreProperties>
</file>

<file path=docProps/thumbnail.jpeg>
</file>